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2" d="100"/>
          <a:sy n="72" d="100"/>
        </p:scale>
        <p:origin x="-1114"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D11AAC9-55F8-42A8-873A-815AD345C08B}" type="datetimeFigureOut">
              <a:rPr lang="en-US" smtClean="0"/>
              <a:t>12/6/2013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2AD851-DE82-438B-8DAD-50596B100625}" type="slidenum">
              <a:rPr lang="en-US" smtClean="0"/>
              <a:t>‹#›</a:t>
            </a:fld>
            <a:endParaRPr lang="en-US"/>
          </a:p>
        </p:txBody>
      </p:sp>
    </p:spTree>
    <p:extLst>
      <p:ext uri="{BB962C8B-B14F-4D97-AF65-F5344CB8AC3E}">
        <p14:creationId xmlns:p14="http://schemas.microsoft.com/office/powerpoint/2010/main" val="4293566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11AAC9-55F8-42A8-873A-815AD345C08B}" type="datetimeFigureOut">
              <a:rPr lang="en-US" smtClean="0"/>
              <a:t>12/6/2013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2AD851-DE82-438B-8DAD-50596B100625}" type="slidenum">
              <a:rPr lang="en-US" smtClean="0"/>
              <a:t>‹#›</a:t>
            </a:fld>
            <a:endParaRPr lang="en-US"/>
          </a:p>
        </p:txBody>
      </p:sp>
    </p:spTree>
    <p:extLst>
      <p:ext uri="{BB962C8B-B14F-4D97-AF65-F5344CB8AC3E}">
        <p14:creationId xmlns:p14="http://schemas.microsoft.com/office/powerpoint/2010/main" val="4160226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11AAC9-55F8-42A8-873A-815AD345C08B}" type="datetimeFigureOut">
              <a:rPr lang="en-US" smtClean="0"/>
              <a:t>12/6/2013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2AD851-DE82-438B-8DAD-50596B100625}" type="slidenum">
              <a:rPr lang="en-US" smtClean="0"/>
              <a:t>‹#›</a:t>
            </a:fld>
            <a:endParaRPr lang="en-US"/>
          </a:p>
        </p:txBody>
      </p:sp>
    </p:spTree>
    <p:extLst>
      <p:ext uri="{BB962C8B-B14F-4D97-AF65-F5344CB8AC3E}">
        <p14:creationId xmlns:p14="http://schemas.microsoft.com/office/powerpoint/2010/main" val="2391746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11AAC9-55F8-42A8-873A-815AD345C08B}" type="datetimeFigureOut">
              <a:rPr lang="en-US" smtClean="0"/>
              <a:t>12/6/2013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2AD851-DE82-438B-8DAD-50596B100625}" type="slidenum">
              <a:rPr lang="en-US" smtClean="0"/>
              <a:t>‹#›</a:t>
            </a:fld>
            <a:endParaRPr lang="en-US"/>
          </a:p>
        </p:txBody>
      </p:sp>
    </p:spTree>
    <p:extLst>
      <p:ext uri="{BB962C8B-B14F-4D97-AF65-F5344CB8AC3E}">
        <p14:creationId xmlns:p14="http://schemas.microsoft.com/office/powerpoint/2010/main" val="407095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11AAC9-55F8-42A8-873A-815AD345C08B}" type="datetimeFigureOut">
              <a:rPr lang="en-US" smtClean="0"/>
              <a:t>12/6/2013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2AD851-DE82-438B-8DAD-50596B100625}" type="slidenum">
              <a:rPr lang="en-US" smtClean="0"/>
              <a:t>‹#›</a:t>
            </a:fld>
            <a:endParaRPr lang="en-US"/>
          </a:p>
        </p:txBody>
      </p:sp>
    </p:spTree>
    <p:extLst>
      <p:ext uri="{BB962C8B-B14F-4D97-AF65-F5344CB8AC3E}">
        <p14:creationId xmlns:p14="http://schemas.microsoft.com/office/powerpoint/2010/main" val="1760816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D11AAC9-55F8-42A8-873A-815AD345C08B}" type="datetimeFigureOut">
              <a:rPr lang="en-US" smtClean="0"/>
              <a:t>12/6/2013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2AD851-DE82-438B-8DAD-50596B100625}" type="slidenum">
              <a:rPr lang="en-US" smtClean="0"/>
              <a:t>‹#›</a:t>
            </a:fld>
            <a:endParaRPr lang="en-US"/>
          </a:p>
        </p:txBody>
      </p:sp>
    </p:spTree>
    <p:extLst>
      <p:ext uri="{BB962C8B-B14F-4D97-AF65-F5344CB8AC3E}">
        <p14:creationId xmlns:p14="http://schemas.microsoft.com/office/powerpoint/2010/main" val="4024634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D11AAC9-55F8-42A8-873A-815AD345C08B}" type="datetimeFigureOut">
              <a:rPr lang="en-US" smtClean="0"/>
              <a:t>12/6/2013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2AD851-DE82-438B-8DAD-50596B100625}" type="slidenum">
              <a:rPr lang="en-US" smtClean="0"/>
              <a:t>‹#›</a:t>
            </a:fld>
            <a:endParaRPr lang="en-US"/>
          </a:p>
        </p:txBody>
      </p:sp>
    </p:spTree>
    <p:extLst>
      <p:ext uri="{BB962C8B-B14F-4D97-AF65-F5344CB8AC3E}">
        <p14:creationId xmlns:p14="http://schemas.microsoft.com/office/powerpoint/2010/main" val="143420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D11AAC9-55F8-42A8-873A-815AD345C08B}" type="datetimeFigureOut">
              <a:rPr lang="en-US" smtClean="0"/>
              <a:t>12/6/2013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2AD851-DE82-438B-8DAD-50596B100625}" type="slidenum">
              <a:rPr lang="en-US" smtClean="0"/>
              <a:t>‹#›</a:t>
            </a:fld>
            <a:endParaRPr lang="en-US"/>
          </a:p>
        </p:txBody>
      </p:sp>
    </p:spTree>
    <p:extLst>
      <p:ext uri="{BB962C8B-B14F-4D97-AF65-F5344CB8AC3E}">
        <p14:creationId xmlns:p14="http://schemas.microsoft.com/office/powerpoint/2010/main" val="312919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11AAC9-55F8-42A8-873A-815AD345C08B}" type="datetimeFigureOut">
              <a:rPr lang="en-US" smtClean="0"/>
              <a:t>12/6/2013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2AD851-DE82-438B-8DAD-50596B100625}" type="slidenum">
              <a:rPr lang="en-US" smtClean="0"/>
              <a:t>‹#›</a:t>
            </a:fld>
            <a:endParaRPr lang="en-US"/>
          </a:p>
        </p:txBody>
      </p:sp>
    </p:spTree>
    <p:extLst>
      <p:ext uri="{BB962C8B-B14F-4D97-AF65-F5344CB8AC3E}">
        <p14:creationId xmlns:p14="http://schemas.microsoft.com/office/powerpoint/2010/main" val="2478397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11AAC9-55F8-42A8-873A-815AD345C08B}" type="datetimeFigureOut">
              <a:rPr lang="en-US" smtClean="0"/>
              <a:t>12/6/2013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2AD851-DE82-438B-8DAD-50596B100625}" type="slidenum">
              <a:rPr lang="en-US" smtClean="0"/>
              <a:t>‹#›</a:t>
            </a:fld>
            <a:endParaRPr lang="en-US"/>
          </a:p>
        </p:txBody>
      </p:sp>
    </p:spTree>
    <p:extLst>
      <p:ext uri="{BB962C8B-B14F-4D97-AF65-F5344CB8AC3E}">
        <p14:creationId xmlns:p14="http://schemas.microsoft.com/office/powerpoint/2010/main" val="2764194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11AAC9-55F8-42A8-873A-815AD345C08B}" type="datetimeFigureOut">
              <a:rPr lang="en-US" smtClean="0"/>
              <a:t>12/6/2013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2AD851-DE82-438B-8DAD-50596B100625}" type="slidenum">
              <a:rPr lang="en-US" smtClean="0"/>
              <a:t>‹#›</a:t>
            </a:fld>
            <a:endParaRPr lang="en-US"/>
          </a:p>
        </p:txBody>
      </p:sp>
    </p:spTree>
    <p:extLst>
      <p:ext uri="{BB962C8B-B14F-4D97-AF65-F5344CB8AC3E}">
        <p14:creationId xmlns:p14="http://schemas.microsoft.com/office/powerpoint/2010/main" val="2097422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11AAC9-55F8-42A8-873A-815AD345C08B}" type="datetimeFigureOut">
              <a:rPr lang="en-US" smtClean="0"/>
              <a:t>12/6/2013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2AD851-DE82-438B-8DAD-50596B100625}" type="slidenum">
              <a:rPr lang="en-US" smtClean="0"/>
              <a:t>‹#›</a:t>
            </a:fld>
            <a:endParaRPr lang="en-US"/>
          </a:p>
        </p:txBody>
      </p:sp>
    </p:spTree>
    <p:extLst>
      <p:ext uri="{BB962C8B-B14F-4D97-AF65-F5344CB8AC3E}">
        <p14:creationId xmlns:p14="http://schemas.microsoft.com/office/powerpoint/2010/main" val="13376410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0" y="822325"/>
            <a:ext cx="8991600" cy="549275"/>
          </a:xfrm>
        </p:spPr>
        <p:txBody>
          <a:bodyPr/>
          <a:lstStyle/>
          <a:p>
            <a:pPr eaLnBrk="1" hangingPunct="1"/>
            <a:r>
              <a:rPr lang="en-US" sz="2400" b="1" dirty="0" smtClean="0"/>
              <a:t>Opening/Closing </a:t>
            </a:r>
            <a:r>
              <a:rPr lang="en-US" sz="2400" b="1" dirty="0" smtClean="0"/>
              <a:t>Rail Car </a:t>
            </a:r>
            <a:r>
              <a:rPr lang="en-US" sz="2400" b="1" dirty="0" smtClean="0"/>
              <a:t>Plug and Sliding Doors</a:t>
            </a:r>
          </a:p>
        </p:txBody>
      </p:sp>
      <p:sp>
        <p:nvSpPr>
          <p:cNvPr id="3075" name="Rectangle 3"/>
          <p:cNvSpPr>
            <a:spLocks noGrp="1" noChangeArrowheads="1"/>
          </p:cNvSpPr>
          <p:nvPr>
            <p:ph type="body" idx="4294967295"/>
          </p:nvPr>
        </p:nvSpPr>
        <p:spPr/>
        <p:txBody>
          <a:bodyPr>
            <a:normAutofit lnSpcReduction="10000"/>
          </a:bodyPr>
          <a:lstStyle/>
          <a:p>
            <a:pPr eaLnBrk="1" hangingPunct="1"/>
            <a:r>
              <a:rPr lang="en-US" dirty="0" smtClean="0"/>
              <a:t>Training Objectives</a:t>
            </a:r>
          </a:p>
          <a:p>
            <a:pPr lvl="1" eaLnBrk="1" hangingPunct="1"/>
            <a:r>
              <a:rPr lang="en-US" dirty="0" smtClean="0"/>
              <a:t>Instruct clamp drivers on the proper procedure to open and close freight car plug and sliding door types to prevent injury by the door operating assembly</a:t>
            </a:r>
          </a:p>
          <a:p>
            <a:pPr lvl="1" eaLnBrk="1" hangingPunct="1"/>
            <a:r>
              <a:rPr lang="en-US" dirty="0" smtClean="0"/>
              <a:t>Inspection procedures to recognize potential hazards which could result in a door falling and striking an employee</a:t>
            </a:r>
          </a:p>
          <a:p>
            <a:pPr lvl="1" eaLnBrk="1" hangingPunct="1"/>
            <a:r>
              <a:rPr lang="en-US" dirty="0" smtClean="0"/>
              <a:t>Unseal/resealing doors safely while in the line of fire or </a:t>
            </a:r>
            <a:r>
              <a:rPr lang="en-US" dirty="0" smtClean="0">
                <a:solidFill>
                  <a:srgbClr val="FF0000"/>
                </a:solidFill>
              </a:rPr>
              <a:t>RED ZONE</a:t>
            </a:r>
            <a:endParaRPr lang="en-US" dirty="0" smtClean="0"/>
          </a:p>
        </p:txBody>
      </p:sp>
    </p:spTree>
    <p:extLst>
      <p:ext uri="{BB962C8B-B14F-4D97-AF65-F5344CB8AC3E}">
        <p14:creationId xmlns:p14="http://schemas.microsoft.com/office/powerpoint/2010/main" val="37845446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4294967295"/>
          </p:nvPr>
        </p:nvSpPr>
        <p:spPr/>
        <p:txBody>
          <a:bodyPr/>
          <a:lstStyle/>
          <a:p>
            <a:pPr eaLnBrk="1" hangingPunct="1"/>
            <a:endParaRPr lang="en-US" smtClean="0"/>
          </a:p>
          <a:p>
            <a:pPr eaLnBrk="1" hangingPunct="1"/>
            <a:r>
              <a:rPr lang="en-US" smtClean="0"/>
              <a:t>Place PIT parallel to railcar door or place roll stock next to the open door while removing packing material from doorway.  Doors may disengage from rail track unexpectedly.  This aid in protection from a possible falling door. </a:t>
            </a:r>
          </a:p>
        </p:txBody>
      </p:sp>
      <p:sp>
        <p:nvSpPr>
          <p:cNvPr id="12291" name="Rectangle 4"/>
          <p:cNvSpPr>
            <a:spLocks noGrp="1" noChangeArrowheads="1"/>
          </p:cNvSpPr>
          <p:nvPr>
            <p:ph type="title" idx="4294967295"/>
          </p:nvPr>
        </p:nvSpPr>
        <p:spPr>
          <a:xfrm>
            <a:off x="457200" y="754063"/>
            <a:ext cx="8686800" cy="549275"/>
          </a:xfrm>
          <a:noFill/>
        </p:spPr>
        <p:txBody>
          <a:bodyPr/>
          <a:lstStyle/>
          <a:p>
            <a:pPr eaLnBrk="1" hangingPunct="1"/>
            <a:r>
              <a:rPr lang="en-US" sz="2800" smtClean="0"/>
              <a:t>Removing Packing Material from Doorway</a:t>
            </a:r>
          </a:p>
        </p:txBody>
      </p:sp>
    </p:spTree>
    <p:extLst>
      <p:ext uri="{BB962C8B-B14F-4D97-AF65-F5344CB8AC3E}">
        <p14:creationId xmlns:p14="http://schemas.microsoft.com/office/powerpoint/2010/main" val="4332326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4294967295"/>
          </p:nvPr>
        </p:nvSpPr>
        <p:spPr>
          <a:xfrm>
            <a:off x="152400" y="1447800"/>
            <a:ext cx="8991600" cy="4953000"/>
          </a:xfrm>
        </p:spPr>
        <p:txBody>
          <a:bodyPr/>
          <a:lstStyle/>
          <a:p>
            <a:pPr eaLnBrk="1" hangingPunct="1">
              <a:lnSpc>
                <a:spcPct val="80000"/>
              </a:lnSpc>
            </a:pPr>
            <a:r>
              <a:rPr lang="en-US" sz="2400" smtClean="0"/>
              <a:t>Inspect railcar doors to ensure they are in good working order. Ensure door rail guides are not damaged with stops at both ends. </a:t>
            </a:r>
          </a:p>
          <a:p>
            <a:pPr eaLnBrk="1" hangingPunct="1">
              <a:lnSpc>
                <a:spcPct val="80000"/>
              </a:lnSpc>
            </a:pPr>
            <a:endParaRPr lang="en-US" sz="2400" smtClean="0"/>
          </a:p>
          <a:p>
            <a:pPr eaLnBrk="1" hangingPunct="1">
              <a:lnSpc>
                <a:spcPct val="80000"/>
              </a:lnSpc>
            </a:pPr>
            <a:r>
              <a:rPr lang="en-US" sz="2400" smtClean="0"/>
              <a:t>Report railcars suspected of damage or unsafe to your supervisor including damage done during unloading.  Report rejected cars immediately to mill using the Arrival Condition Report (ACR).</a:t>
            </a:r>
          </a:p>
          <a:p>
            <a:pPr eaLnBrk="1" hangingPunct="1">
              <a:lnSpc>
                <a:spcPct val="80000"/>
              </a:lnSpc>
            </a:pPr>
            <a:endParaRPr lang="en-US" sz="2400" smtClean="0"/>
          </a:p>
          <a:p>
            <a:pPr eaLnBrk="1" hangingPunct="1">
              <a:lnSpc>
                <a:spcPct val="80000"/>
              </a:lnSpc>
            </a:pPr>
            <a:r>
              <a:rPr lang="en-US" sz="2400" smtClean="0"/>
              <a:t>Open railcar doors only in areas where a forklift can be positioned in front of the door as protection against possible falling doors.</a:t>
            </a:r>
          </a:p>
          <a:p>
            <a:pPr eaLnBrk="1" hangingPunct="1">
              <a:lnSpc>
                <a:spcPct val="80000"/>
              </a:lnSpc>
            </a:pPr>
            <a:endParaRPr lang="en-US" sz="2400" smtClean="0"/>
          </a:p>
          <a:p>
            <a:pPr eaLnBrk="1" hangingPunct="1">
              <a:lnSpc>
                <a:spcPct val="80000"/>
              </a:lnSpc>
            </a:pPr>
            <a:r>
              <a:rPr lang="en-US" sz="2400" smtClean="0"/>
              <a:t>Never face railcar doors as they open. Keep your eyes on the doors until doors come to a complete and secure stop.</a:t>
            </a:r>
          </a:p>
          <a:p>
            <a:pPr eaLnBrk="1" hangingPunct="1">
              <a:lnSpc>
                <a:spcPct val="80000"/>
              </a:lnSpc>
            </a:pPr>
            <a:endParaRPr lang="en-US" sz="2000" smtClean="0"/>
          </a:p>
        </p:txBody>
      </p:sp>
      <p:sp>
        <p:nvSpPr>
          <p:cNvPr id="13315" name="Rectangle 4"/>
          <p:cNvSpPr>
            <a:spLocks noGrp="1" noChangeArrowheads="1"/>
          </p:cNvSpPr>
          <p:nvPr>
            <p:ph type="title" idx="4294967295"/>
          </p:nvPr>
        </p:nvSpPr>
        <p:spPr>
          <a:xfrm>
            <a:off x="228600" y="585788"/>
            <a:ext cx="8458200" cy="885825"/>
          </a:xfrm>
          <a:noFill/>
        </p:spPr>
        <p:txBody>
          <a:bodyPr/>
          <a:lstStyle/>
          <a:p>
            <a:pPr eaLnBrk="1" hangingPunct="1"/>
            <a:r>
              <a:rPr lang="en-US" sz="2800" smtClean="0"/>
              <a:t>Freight Car Plug and Sliding Door Open/Close Summary</a:t>
            </a:r>
          </a:p>
        </p:txBody>
      </p:sp>
    </p:spTree>
    <p:extLst>
      <p:ext uri="{BB962C8B-B14F-4D97-AF65-F5344CB8AC3E}">
        <p14:creationId xmlns:p14="http://schemas.microsoft.com/office/powerpoint/2010/main" val="1806815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4294967295"/>
          </p:nvPr>
        </p:nvSpPr>
        <p:spPr>
          <a:xfrm>
            <a:off x="152400" y="1447800"/>
            <a:ext cx="8991600" cy="4953000"/>
          </a:xfrm>
        </p:spPr>
        <p:txBody>
          <a:bodyPr/>
          <a:lstStyle/>
          <a:p>
            <a:pPr eaLnBrk="1" hangingPunct="1">
              <a:lnSpc>
                <a:spcPct val="80000"/>
              </a:lnSpc>
            </a:pPr>
            <a:endParaRPr lang="en-US" sz="1800" smtClean="0"/>
          </a:p>
          <a:p>
            <a:pPr eaLnBrk="1" hangingPunct="1">
              <a:lnSpc>
                <a:spcPct val="80000"/>
              </a:lnSpc>
            </a:pPr>
            <a:endParaRPr lang="en-US" sz="1800" smtClean="0"/>
          </a:p>
          <a:p>
            <a:pPr eaLnBrk="1" hangingPunct="1">
              <a:lnSpc>
                <a:spcPct val="80000"/>
              </a:lnSpc>
            </a:pPr>
            <a:r>
              <a:rPr lang="en-US" sz="2400" smtClean="0"/>
              <a:t>Inspecting for door defects and extensive pressure build up can provide a SAFE method of injury prevention.</a:t>
            </a:r>
          </a:p>
          <a:p>
            <a:pPr eaLnBrk="1" hangingPunct="1">
              <a:lnSpc>
                <a:spcPct val="80000"/>
              </a:lnSpc>
            </a:pPr>
            <a:endParaRPr lang="en-US" sz="2400" smtClean="0"/>
          </a:p>
          <a:p>
            <a:pPr eaLnBrk="1" hangingPunct="1">
              <a:lnSpc>
                <a:spcPct val="80000"/>
              </a:lnSpc>
            </a:pPr>
            <a:r>
              <a:rPr lang="en-US" sz="2400" smtClean="0"/>
              <a:t>Only use recommended tooling to open/close car doors.  Avoid using chains, straps, come alongs or manually opening doors with the forks or clamp.  </a:t>
            </a:r>
          </a:p>
          <a:p>
            <a:pPr eaLnBrk="1" hangingPunct="1">
              <a:lnSpc>
                <a:spcPct val="80000"/>
              </a:lnSpc>
            </a:pPr>
            <a:endParaRPr lang="en-US" sz="2400" smtClean="0"/>
          </a:p>
          <a:p>
            <a:pPr eaLnBrk="1" hangingPunct="1">
              <a:lnSpc>
                <a:spcPct val="80000"/>
              </a:lnSpc>
            </a:pPr>
            <a:r>
              <a:rPr lang="en-US" sz="2400" smtClean="0"/>
              <a:t>When opening and closing doors, ensure pedestrians are not within the </a:t>
            </a:r>
            <a:r>
              <a:rPr lang="en-US" sz="2400" smtClean="0">
                <a:solidFill>
                  <a:srgbClr val="FF0000"/>
                </a:solidFill>
              </a:rPr>
              <a:t>RED ZONE</a:t>
            </a:r>
            <a:r>
              <a:rPr lang="en-US" sz="2400" smtClean="0"/>
              <a:t> </a:t>
            </a:r>
          </a:p>
          <a:p>
            <a:pPr eaLnBrk="1" hangingPunct="1">
              <a:lnSpc>
                <a:spcPct val="80000"/>
              </a:lnSpc>
            </a:pPr>
            <a:endParaRPr lang="en-US" sz="1800" smtClean="0"/>
          </a:p>
        </p:txBody>
      </p:sp>
      <p:sp>
        <p:nvSpPr>
          <p:cNvPr id="14339" name="Rectangle 4"/>
          <p:cNvSpPr>
            <a:spLocks noGrp="1" noChangeArrowheads="1"/>
          </p:cNvSpPr>
          <p:nvPr>
            <p:ph type="title" idx="4294967295"/>
          </p:nvPr>
        </p:nvSpPr>
        <p:spPr>
          <a:xfrm>
            <a:off x="152400" y="585788"/>
            <a:ext cx="8763000" cy="885825"/>
          </a:xfrm>
          <a:noFill/>
        </p:spPr>
        <p:txBody>
          <a:bodyPr/>
          <a:lstStyle/>
          <a:p>
            <a:pPr eaLnBrk="1" hangingPunct="1"/>
            <a:r>
              <a:rPr lang="en-US" sz="2800" smtClean="0"/>
              <a:t>Freight Car Plug and Sliding Door Open/Close Summary</a:t>
            </a:r>
          </a:p>
        </p:txBody>
      </p:sp>
    </p:spTree>
    <p:extLst>
      <p:ext uri="{BB962C8B-B14F-4D97-AF65-F5344CB8AC3E}">
        <p14:creationId xmlns:p14="http://schemas.microsoft.com/office/powerpoint/2010/main" val="2797837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388938" y="574675"/>
            <a:ext cx="7056437" cy="685800"/>
          </a:xfrm>
        </p:spPr>
        <p:txBody>
          <a:bodyPr>
            <a:normAutofit fontScale="90000"/>
          </a:bodyPr>
          <a:lstStyle/>
          <a:p>
            <a:pPr eaLnBrk="1" hangingPunct="1"/>
            <a:r>
              <a:rPr lang="en-US" sz="4000" smtClean="0"/>
              <a:t>Door Types and Red Zones</a:t>
            </a:r>
          </a:p>
        </p:txBody>
      </p:sp>
      <p:sp>
        <p:nvSpPr>
          <p:cNvPr id="4099" name="Rectangle 3"/>
          <p:cNvSpPr>
            <a:spLocks noGrp="1" noChangeArrowheads="1"/>
          </p:cNvSpPr>
          <p:nvPr>
            <p:ph type="body" idx="4294967295"/>
          </p:nvPr>
        </p:nvSpPr>
        <p:spPr>
          <a:xfrm>
            <a:off x="228600" y="1295400"/>
            <a:ext cx="8763000" cy="4525963"/>
          </a:xfrm>
        </p:spPr>
        <p:txBody>
          <a:bodyPr/>
          <a:lstStyle/>
          <a:p>
            <a:pPr eaLnBrk="1" hangingPunct="1"/>
            <a:r>
              <a:rPr lang="en-US" sz="2400" smtClean="0"/>
              <a:t>Red Zones</a:t>
            </a:r>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76400"/>
            <a:ext cx="3810000" cy="423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676400"/>
            <a:ext cx="35687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 Box 6"/>
          <p:cNvSpPr txBox="1">
            <a:spLocks noChangeArrowheads="1"/>
          </p:cNvSpPr>
          <p:nvPr/>
        </p:nvSpPr>
        <p:spPr bwMode="auto">
          <a:xfrm>
            <a:off x="1143000" y="5029200"/>
            <a:ext cx="2151063" cy="36671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80" charset="-128"/>
              </a:defRPr>
            </a:lvl1pPr>
            <a:lvl2pPr marL="742950" indent="-285750" eaLnBrk="0" hangingPunct="0">
              <a:defRPr>
                <a:solidFill>
                  <a:schemeClr val="tx1"/>
                </a:solidFill>
                <a:latin typeface="Arial" charset="0"/>
                <a:ea typeface="ＭＳ Ｐゴシック" pitchFamily="-80" charset="-128"/>
              </a:defRPr>
            </a:lvl2pPr>
            <a:lvl3pPr marL="1143000" indent="-228600" eaLnBrk="0" hangingPunct="0">
              <a:defRPr>
                <a:solidFill>
                  <a:schemeClr val="tx1"/>
                </a:solidFill>
                <a:latin typeface="Arial" charset="0"/>
                <a:ea typeface="ＭＳ Ｐゴシック" pitchFamily="-80" charset="-128"/>
              </a:defRPr>
            </a:lvl3pPr>
            <a:lvl4pPr marL="1600200" indent="-228600" eaLnBrk="0" hangingPunct="0">
              <a:defRPr>
                <a:solidFill>
                  <a:schemeClr val="tx1"/>
                </a:solidFill>
                <a:latin typeface="Arial" charset="0"/>
                <a:ea typeface="ＭＳ Ｐゴシック" pitchFamily="-80" charset="-128"/>
              </a:defRPr>
            </a:lvl4pPr>
            <a:lvl5pPr marL="2057400" indent="-228600" eaLnBrk="0" hangingPunct="0">
              <a:defRPr>
                <a:solidFill>
                  <a:schemeClr val="tx1"/>
                </a:solidFill>
                <a:latin typeface="Arial" charset="0"/>
                <a:ea typeface="ＭＳ Ｐゴシック" pitchFamily="-8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8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8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8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80" charset="-128"/>
              </a:defRPr>
            </a:lvl9pPr>
          </a:lstStyle>
          <a:p>
            <a:pPr algn="ctr" eaLnBrk="1" hangingPunct="1"/>
            <a:r>
              <a:rPr lang="en-US" b="1"/>
              <a:t>RED ZONE</a:t>
            </a:r>
          </a:p>
        </p:txBody>
      </p:sp>
      <p:sp>
        <p:nvSpPr>
          <p:cNvPr id="4103" name="Text Box 7"/>
          <p:cNvSpPr txBox="1">
            <a:spLocks noChangeArrowheads="1"/>
          </p:cNvSpPr>
          <p:nvPr/>
        </p:nvSpPr>
        <p:spPr bwMode="auto">
          <a:xfrm rot="-620921">
            <a:off x="5867400" y="5181600"/>
            <a:ext cx="1905000" cy="36671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80" charset="-128"/>
              </a:defRPr>
            </a:lvl1pPr>
            <a:lvl2pPr marL="742950" indent="-285750" eaLnBrk="0" hangingPunct="0">
              <a:defRPr>
                <a:solidFill>
                  <a:schemeClr val="tx1"/>
                </a:solidFill>
                <a:latin typeface="Arial" charset="0"/>
                <a:ea typeface="ＭＳ Ｐゴシック" pitchFamily="-80" charset="-128"/>
              </a:defRPr>
            </a:lvl2pPr>
            <a:lvl3pPr marL="1143000" indent="-228600" eaLnBrk="0" hangingPunct="0">
              <a:defRPr>
                <a:solidFill>
                  <a:schemeClr val="tx1"/>
                </a:solidFill>
                <a:latin typeface="Arial" charset="0"/>
                <a:ea typeface="ＭＳ Ｐゴシック" pitchFamily="-80" charset="-128"/>
              </a:defRPr>
            </a:lvl3pPr>
            <a:lvl4pPr marL="1600200" indent="-228600" eaLnBrk="0" hangingPunct="0">
              <a:defRPr>
                <a:solidFill>
                  <a:schemeClr val="tx1"/>
                </a:solidFill>
                <a:latin typeface="Arial" charset="0"/>
                <a:ea typeface="ＭＳ Ｐゴシック" pitchFamily="-80" charset="-128"/>
              </a:defRPr>
            </a:lvl4pPr>
            <a:lvl5pPr marL="2057400" indent="-228600" eaLnBrk="0" hangingPunct="0">
              <a:defRPr>
                <a:solidFill>
                  <a:schemeClr val="tx1"/>
                </a:solidFill>
                <a:latin typeface="Arial" charset="0"/>
                <a:ea typeface="ＭＳ Ｐゴシック" pitchFamily="-8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8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8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8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80" charset="-128"/>
              </a:defRPr>
            </a:lvl9pPr>
          </a:lstStyle>
          <a:p>
            <a:pPr algn="ctr" eaLnBrk="1" hangingPunct="1"/>
            <a:r>
              <a:rPr lang="en-US" b="1"/>
              <a:t>RED ZONE</a:t>
            </a:r>
          </a:p>
        </p:txBody>
      </p:sp>
      <p:sp>
        <p:nvSpPr>
          <p:cNvPr id="4104" name="Text Box 8"/>
          <p:cNvSpPr txBox="1">
            <a:spLocks noChangeArrowheads="1"/>
          </p:cNvSpPr>
          <p:nvPr/>
        </p:nvSpPr>
        <p:spPr bwMode="auto">
          <a:xfrm>
            <a:off x="1295400" y="5943600"/>
            <a:ext cx="1403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80" charset="-128"/>
              </a:defRPr>
            </a:lvl1pPr>
            <a:lvl2pPr marL="742950" indent="-285750" eaLnBrk="0" hangingPunct="0">
              <a:defRPr>
                <a:solidFill>
                  <a:schemeClr val="tx1"/>
                </a:solidFill>
                <a:latin typeface="Arial" charset="0"/>
                <a:ea typeface="ＭＳ Ｐゴシック" pitchFamily="-80" charset="-128"/>
              </a:defRPr>
            </a:lvl2pPr>
            <a:lvl3pPr marL="1143000" indent="-228600" eaLnBrk="0" hangingPunct="0">
              <a:defRPr>
                <a:solidFill>
                  <a:schemeClr val="tx1"/>
                </a:solidFill>
                <a:latin typeface="Arial" charset="0"/>
                <a:ea typeface="ＭＳ Ｐゴシック" pitchFamily="-80" charset="-128"/>
              </a:defRPr>
            </a:lvl3pPr>
            <a:lvl4pPr marL="1600200" indent="-228600" eaLnBrk="0" hangingPunct="0">
              <a:defRPr>
                <a:solidFill>
                  <a:schemeClr val="tx1"/>
                </a:solidFill>
                <a:latin typeface="Arial" charset="0"/>
                <a:ea typeface="ＭＳ Ｐゴシック" pitchFamily="-80" charset="-128"/>
              </a:defRPr>
            </a:lvl4pPr>
            <a:lvl5pPr marL="2057400" indent="-228600" eaLnBrk="0" hangingPunct="0">
              <a:defRPr>
                <a:solidFill>
                  <a:schemeClr val="tx1"/>
                </a:solidFill>
                <a:latin typeface="Arial" charset="0"/>
                <a:ea typeface="ＭＳ Ｐゴシック" pitchFamily="-8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8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8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8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80" charset="-128"/>
              </a:defRPr>
            </a:lvl9pPr>
          </a:lstStyle>
          <a:p>
            <a:pPr eaLnBrk="1" hangingPunct="1"/>
            <a:r>
              <a:rPr lang="en-US" b="1"/>
              <a:t>Plug Doors</a:t>
            </a:r>
          </a:p>
        </p:txBody>
      </p:sp>
      <p:sp>
        <p:nvSpPr>
          <p:cNvPr id="4105" name="Text Box 9"/>
          <p:cNvSpPr txBox="1">
            <a:spLocks noChangeArrowheads="1"/>
          </p:cNvSpPr>
          <p:nvPr/>
        </p:nvSpPr>
        <p:spPr bwMode="auto">
          <a:xfrm>
            <a:off x="5867400" y="5943600"/>
            <a:ext cx="1670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80" charset="-128"/>
              </a:defRPr>
            </a:lvl1pPr>
            <a:lvl2pPr marL="742950" indent="-285750" eaLnBrk="0" hangingPunct="0">
              <a:defRPr>
                <a:solidFill>
                  <a:schemeClr val="tx1"/>
                </a:solidFill>
                <a:latin typeface="Arial" charset="0"/>
                <a:ea typeface="ＭＳ Ｐゴシック" pitchFamily="-80" charset="-128"/>
              </a:defRPr>
            </a:lvl2pPr>
            <a:lvl3pPr marL="1143000" indent="-228600" eaLnBrk="0" hangingPunct="0">
              <a:defRPr>
                <a:solidFill>
                  <a:schemeClr val="tx1"/>
                </a:solidFill>
                <a:latin typeface="Arial" charset="0"/>
                <a:ea typeface="ＭＳ Ｐゴシック" pitchFamily="-80" charset="-128"/>
              </a:defRPr>
            </a:lvl3pPr>
            <a:lvl4pPr marL="1600200" indent="-228600" eaLnBrk="0" hangingPunct="0">
              <a:defRPr>
                <a:solidFill>
                  <a:schemeClr val="tx1"/>
                </a:solidFill>
                <a:latin typeface="Arial" charset="0"/>
                <a:ea typeface="ＭＳ Ｐゴシック" pitchFamily="-80" charset="-128"/>
              </a:defRPr>
            </a:lvl4pPr>
            <a:lvl5pPr marL="2057400" indent="-228600" eaLnBrk="0" hangingPunct="0">
              <a:defRPr>
                <a:solidFill>
                  <a:schemeClr val="tx1"/>
                </a:solidFill>
                <a:latin typeface="Arial" charset="0"/>
                <a:ea typeface="ＭＳ Ｐゴシック" pitchFamily="-8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8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8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8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80" charset="-128"/>
              </a:defRPr>
            </a:lvl9pPr>
          </a:lstStyle>
          <a:p>
            <a:pPr eaLnBrk="1" hangingPunct="1"/>
            <a:r>
              <a:rPr lang="en-US" b="1"/>
              <a:t>Sliding Doors</a:t>
            </a:r>
          </a:p>
        </p:txBody>
      </p:sp>
    </p:spTree>
    <p:extLst>
      <p:ext uri="{BB962C8B-B14F-4D97-AF65-F5344CB8AC3E}">
        <p14:creationId xmlns:p14="http://schemas.microsoft.com/office/powerpoint/2010/main" val="21720199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p:txBody>
          <a:bodyPr/>
          <a:lstStyle/>
          <a:p>
            <a:pPr eaLnBrk="1" hangingPunct="1"/>
            <a:r>
              <a:rPr lang="en-US" smtClean="0"/>
              <a:t>Blue Flag &amp; Rail Chocks</a:t>
            </a:r>
          </a:p>
        </p:txBody>
      </p:sp>
      <p:sp>
        <p:nvSpPr>
          <p:cNvPr id="5123" name="Rectangle 9"/>
          <p:cNvSpPr>
            <a:spLocks noGrp="1" noChangeArrowheads="1"/>
          </p:cNvSpPr>
          <p:nvPr>
            <p:ph type="body" sz="half" idx="4294967295"/>
          </p:nvPr>
        </p:nvSpPr>
        <p:spPr>
          <a:xfrm>
            <a:off x="4648200" y="1295400"/>
            <a:ext cx="4038600" cy="2743200"/>
          </a:xfrm>
        </p:spPr>
        <p:txBody>
          <a:bodyPr>
            <a:normAutofit fontScale="92500" lnSpcReduction="20000"/>
          </a:bodyPr>
          <a:lstStyle/>
          <a:p>
            <a:pPr eaLnBrk="1" hangingPunct="1"/>
            <a:r>
              <a:rPr lang="en-US" smtClean="0"/>
              <a:t>Ensure Blue Flag is in place to alert rail company</a:t>
            </a:r>
          </a:p>
          <a:p>
            <a:pPr eaLnBrk="1" hangingPunct="1"/>
            <a:r>
              <a:rPr lang="en-US" smtClean="0"/>
              <a:t>Rail wheel chocked to prevent “pulling” by rail company when in use</a:t>
            </a:r>
          </a:p>
        </p:txBody>
      </p:sp>
      <p:pic>
        <p:nvPicPr>
          <p:cNvPr id="5124" name="Picture 5" descr="aldonpg10-4015-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447800"/>
            <a:ext cx="14478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7" descr="4015-140-2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371600"/>
            <a:ext cx="22098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1" descr="railcar chock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191000"/>
            <a:ext cx="6507163"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31608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457200" y="571500"/>
            <a:ext cx="8686800" cy="549275"/>
          </a:xfrm>
        </p:spPr>
        <p:txBody>
          <a:bodyPr>
            <a:normAutofit fontScale="90000"/>
          </a:bodyPr>
          <a:lstStyle/>
          <a:p>
            <a:pPr eaLnBrk="1" hangingPunct="1"/>
            <a:r>
              <a:rPr lang="en-US" smtClean="0"/>
              <a:t>Inspection of Rail Car Doors for Defects</a:t>
            </a:r>
          </a:p>
        </p:txBody>
      </p:sp>
      <p:sp>
        <p:nvSpPr>
          <p:cNvPr id="6147" name="Rectangle 5"/>
          <p:cNvSpPr>
            <a:spLocks noGrp="1" noChangeArrowheads="1"/>
          </p:cNvSpPr>
          <p:nvPr>
            <p:ph type="body" sz="half" idx="4294967295"/>
          </p:nvPr>
        </p:nvSpPr>
        <p:spPr>
          <a:xfrm>
            <a:off x="4724400" y="990600"/>
            <a:ext cx="4038600" cy="5486400"/>
          </a:xfrm>
        </p:spPr>
        <p:txBody>
          <a:bodyPr/>
          <a:lstStyle/>
          <a:p>
            <a:pPr eaLnBrk="1" hangingPunct="1">
              <a:lnSpc>
                <a:spcPct val="80000"/>
              </a:lnSpc>
            </a:pPr>
            <a:r>
              <a:rPr lang="en-US" sz="1700" smtClean="0"/>
              <a:t>Be aware of the </a:t>
            </a:r>
            <a:r>
              <a:rPr lang="en-US" sz="1700" smtClean="0">
                <a:solidFill>
                  <a:srgbClr val="FF0000"/>
                </a:solidFill>
              </a:rPr>
              <a:t>RED ZONE</a:t>
            </a:r>
          </a:p>
          <a:p>
            <a:pPr eaLnBrk="1" hangingPunct="1">
              <a:lnSpc>
                <a:spcPct val="80000"/>
              </a:lnSpc>
            </a:pPr>
            <a:r>
              <a:rPr lang="en-US" sz="1700" smtClean="0"/>
              <a:t>Secure PIT and position body to the right or left of the plug door.  Defects to look for:</a:t>
            </a:r>
          </a:p>
          <a:p>
            <a:pPr lvl="1" eaLnBrk="1" hangingPunct="1">
              <a:lnSpc>
                <a:spcPct val="80000"/>
              </a:lnSpc>
            </a:pPr>
            <a:r>
              <a:rPr lang="en-US" sz="1700" smtClean="0"/>
              <a:t>Debris in bottom door track</a:t>
            </a:r>
          </a:p>
          <a:p>
            <a:pPr lvl="1" eaLnBrk="1" hangingPunct="1">
              <a:lnSpc>
                <a:spcPct val="80000"/>
              </a:lnSpc>
            </a:pPr>
            <a:r>
              <a:rPr lang="en-US" sz="1700" smtClean="0"/>
              <a:t>Bulging doors</a:t>
            </a:r>
          </a:p>
          <a:p>
            <a:pPr lvl="1" eaLnBrk="1" hangingPunct="1">
              <a:lnSpc>
                <a:spcPct val="80000"/>
              </a:lnSpc>
            </a:pPr>
            <a:r>
              <a:rPr lang="en-US" sz="1700" smtClean="0"/>
              <a:t>Defective bottom rollers</a:t>
            </a:r>
          </a:p>
          <a:p>
            <a:pPr lvl="1" eaLnBrk="1" hangingPunct="1">
              <a:lnSpc>
                <a:spcPct val="80000"/>
              </a:lnSpc>
            </a:pPr>
            <a:r>
              <a:rPr lang="en-US" sz="1700" smtClean="0"/>
              <a:t>Rust and/or bent tracks at top and bottom </a:t>
            </a:r>
          </a:p>
          <a:p>
            <a:pPr lvl="1" eaLnBrk="1" hangingPunct="1">
              <a:lnSpc>
                <a:spcPct val="80000"/>
              </a:lnSpc>
            </a:pPr>
            <a:r>
              <a:rPr lang="en-US" sz="1700" smtClean="0"/>
              <a:t>Handles, levers or crank assembly bent or fractured</a:t>
            </a:r>
          </a:p>
          <a:p>
            <a:pPr lvl="1" eaLnBrk="1" hangingPunct="1">
              <a:lnSpc>
                <a:spcPct val="80000"/>
              </a:lnSpc>
            </a:pPr>
            <a:r>
              <a:rPr lang="en-US" sz="1700" smtClean="0"/>
              <a:t>Door stop not in place</a:t>
            </a:r>
          </a:p>
          <a:p>
            <a:pPr lvl="1" eaLnBrk="1" hangingPunct="1">
              <a:lnSpc>
                <a:spcPct val="80000"/>
              </a:lnSpc>
            </a:pPr>
            <a:r>
              <a:rPr lang="en-US" sz="1700" smtClean="0"/>
              <a:t>Repair signage on door</a:t>
            </a:r>
          </a:p>
          <a:p>
            <a:pPr eaLnBrk="1" hangingPunct="1">
              <a:lnSpc>
                <a:spcPct val="80000"/>
              </a:lnSpc>
            </a:pPr>
            <a:r>
              <a:rPr lang="en-US" sz="1700" smtClean="0"/>
              <a:t>If door is defective or damaged; or if you are unsure of its condition; or the door cannot be opened safely, </a:t>
            </a:r>
            <a:r>
              <a:rPr lang="en-US" sz="1700" u="sng" smtClean="0"/>
              <a:t>DO NOT ATTEMPT TO OPEN THE DOOR</a:t>
            </a:r>
            <a:r>
              <a:rPr lang="en-US" sz="1700" smtClean="0"/>
              <a:t>.  Contact your supervisor and carrier for assistance.</a:t>
            </a:r>
          </a:p>
          <a:p>
            <a:pPr eaLnBrk="1" hangingPunct="1">
              <a:lnSpc>
                <a:spcPct val="80000"/>
              </a:lnSpc>
            </a:pPr>
            <a:r>
              <a:rPr lang="en-US" sz="1700" smtClean="0"/>
              <a:t>Submit an Arrival Condition Report (ACR) to mill for complaints.</a:t>
            </a:r>
          </a:p>
        </p:txBody>
      </p:sp>
      <p:pic>
        <p:nvPicPr>
          <p:cNvPr id="614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4724400" cy="228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0"/>
            <a:ext cx="4800600"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83528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KCS-Blue-on-Blue"/>
          <p:cNvPicPr>
            <a:picLocks noChangeAspect="1" noChangeArrowheads="1"/>
          </p:cNvPicPr>
          <p:nvPr/>
        </p:nvPicPr>
        <p:blipFill>
          <a:blip r:embed="rId2">
            <a:lum bright="8000"/>
            <a:extLst>
              <a:ext uri="{28A0092B-C50C-407E-A947-70E740481C1C}">
                <a14:useLocalDpi xmlns:a14="http://schemas.microsoft.com/office/drawing/2010/main" val="0"/>
              </a:ext>
            </a:extLst>
          </a:blip>
          <a:srcRect/>
          <a:stretch>
            <a:fillRect/>
          </a:stretch>
        </p:blipFill>
        <p:spPr bwMode="auto">
          <a:xfrm>
            <a:off x="762000" y="0"/>
            <a:ext cx="7239000" cy="561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10"/>
          <p:cNvSpPr txBox="1">
            <a:spLocks noChangeArrowheads="1"/>
          </p:cNvSpPr>
          <p:nvPr/>
        </p:nvSpPr>
        <p:spPr bwMode="auto">
          <a:xfrm>
            <a:off x="762000" y="5791200"/>
            <a:ext cx="2292350" cy="915988"/>
          </a:xfrm>
          <a:prstGeom prst="rect">
            <a:avLst/>
          </a:prstGeom>
          <a:solidFill>
            <a:srgbClr val="FFFF99"/>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80" charset="-128"/>
              </a:defRPr>
            </a:lvl1pPr>
            <a:lvl2pPr marL="742950" indent="-285750" eaLnBrk="0" hangingPunct="0">
              <a:defRPr>
                <a:solidFill>
                  <a:schemeClr val="tx1"/>
                </a:solidFill>
                <a:latin typeface="Arial" charset="0"/>
                <a:ea typeface="ＭＳ Ｐゴシック" pitchFamily="-80" charset="-128"/>
              </a:defRPr>
            </a:lvl2pPr>
            <a:lvl3pPr marL="1143000" indent="-228600" eaLnBrk="0" hangingPunct="0">
              <a:defRPr>
                <a:solidFill>
                  <a:schemeClr val="tx1"/>
                </a:solidFill>
                <a:latin typeface="Arial" charset="0"/>
                <a:ea typeface="ＭＳ Ｐゴシック" pitchFamily="-80" charset="-128"/>
              </a:defRPr>
            </a:lvl3pPr>
            <a:lvl4pPr marL="1600200" indent="-228600" eaLnBrk="0" hangingPunct="0">
              <a:defRPr>
                <a:solidFill>
                  <a:schemeClr val="tx1"/>
                </a:solidFill>
                <a:latin typeface="Arial" charset="0"/>
                <a:ea typeface="ＭＳ Ｐゴシック" pitchFamily="-80" charset="-128"/>
              </a:defRPr>
            </a:lvl4pPr>
            <a:lvl5pPr marL="2057400" indent="-228600" eaLnBrk="0" hangingPunct="0">
              <a:defRPr>
                <a:solidFill>
                  <a:schemeClr val="tx1"/>
                </a:solidFill>
                <a:latin typeface="Arial" charset="0"/>
                <a:ea typeface="ＭＳ Ｐゴシック" pitchFamily="-8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8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8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8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80" charset="-128"/>
              </a:defRPr>
            </a:lvl9pPr>
          </a:lstStyle>
          <a:p>
            <a:pPr eaLnBrk="1" hangingPunct="1"/>
            <a:r>
              <a:rPr lang="en-US"/>
              <a:t>Operating Rods</a:t>
            </a:r>
          </a:p>
          <a:p>
            <a:pPr eaLnBrk="1" hangingPunct="1"/>
            <a:r>
              <a:rPr lang="en-US"/>
              <a:t>-Are they Bent?</a:t>
            </a:r>
          </a:p>
          <a:p>
            <a:pPr eaLnBrk="1" hangingPunct="1"/>
            <a:r>
              <a:rPr lang="en-US"/>
              <a:t>-Are they Damaged?</a:t>
            </a:r>
          </a:p>
        </p:txBody>
      </p:sp>
      <p:sp>
        <p:nvSpPr>
          <p:cNvPr id="7172" name="Text Box 14"/>
          <p:cNvSpPr txBox="1">
            <a:spLocks noChangeArrowheads="1"/>
          </p:cNvSpPr>
          <p:nvPr/>
        </p:nvSpPr>
        <p:spPr bwMode="auto">
          <a:xfrm>
            <a:off x="6096000" y="5486400"/>
            <a:ext cx="2635250" cy="915988"/>
          </a:xfrm>
          <a:prstGeom prst="rect">
            <a:avLst/>
          </a:prstGeom>
          <a:solidFill>
            <a:srgbClr val="FFFF99"/>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80" charset="-128"/>
              </a:defRPr>
            </a:lvl1pPr>
            <a:lvl2pPr marL="742950" indent="-285750" eaLnBrk="0" hangingPunct="0">
              <a:defRPr>
                <a:solidFill>
                  <a:schemeClr val="tx1"/>
                </a:solidFill>
                <a:latin typeface="Arial" charset="0"/>
                <a:ea typeface="ＭＳ Ｐゴシック" pitchFamily="-80" charset="-128"/>
              </a:defRPr>
            </a:lvl2pPr>
            <a:lvl3pPr marL="1143000" indent="-228600" eaLnBrk="0" hangingPunct="0">
              <a:defRPr>
                <a:solidFill>
                  <a:schemeClr val="tx1"/>
                </a:solidFill>
                <a:latin typeface="Arial" charset="0"/>
                <a:ea typeface="ＭＳ Ｐゴシック" pitchFamily="-80" charset="-128"/>
              </a:defRPr>
            </a:lvl3pPr>
            <a:lvl4pPr marL="1600200" indent="-228600" eaLnBrk="0" hangingPunct="0">
              <a:defRPr>
                <a:solidFill>
                  <a:schemeClr val="tx1"/>
                </a:solidFill>
                <a:latin typeface="Arial" charset="0"/>
                <a:ea typeface="ＭＳ Ｐゴシック" pitchFamily="-80" charset="-128"/>
              </a:defRPr>
            </a:lvl4pPr>
            <a:lvl5pPr marL="2057400" indent="-228600" eaLnBrk="0" hangingPunct="0">
              <a:defRPr>
                <a:solidFill>
                  <a:schemeClr val="tx1"/>
                </a:solidFill>
                <a:latin typeface="Arial" charset="0"/>
                <a:ea typeface="ＭＳ Ｐゴシック" pitchFamily="-8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8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8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8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80" charset="-128"/>
              </a:defRPr>
            </a:lvl9pPr>
          </a:lstStyle>
          <a:p>
            <a:pPr eaLnBrk="1" hangingPunct="1"/>
            <a:r>
              <a:rPr lang="en-US"/>
              <a:t>Operating Crank</a:t>
            </a:r>
          </a:p>
          <a:p>
            <a:pPr eaLnBrk="1" hangingPunct="1"/>
            <a:r>
              <a:rPr lang="en-US"/>
              <a:t>-Is it in Good Condition?</a:t>
            </a:r>
          </a:p>
          <a:p>
            <a:pPr eaLnBrk="1" hangingPunct="1"/>
            <a:r>
              <a:rPr lang="en-US"/>
              <a:t>-Is it Damaged?</a:t>
            </a:r>
          </a:p>
        </p:txBody>
      </p:sp>
      <p:sp>
        <p:nvSpPr>
          <p:cNvPr id="7173" name="Text Box 5"/>
          <p:cNvSpPr txBox="1">
            <a:spLocks noChangeArrowheads="1"/>
          </p:cNvSpPr>
          <p:nvPr/>
        </p:nvSpPr>
        <p:spPr bwMode="auto">
          <a:xfrm>
            <a:off x="2514600" y="177800"/>
            <a:ext cx="3663950" cy="64135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80" charset="-128"/>
              </a:defRPr>
            </a:lvl1pPr>
            <a:lvl2pPr marL="742950" indent="-285750" eaLnBrk="0" hangingPunct="0">
              <a:defRPr>
                <a:solidFill>
                  <a:schemeClr val="tx1"/>
                </a:solidFill>
                <a:latin typeface="Arial" charset="0"/>
                <a:ea typeface="ＭＳ Ｐゴシック" pitchFamily="-80" charset="-128"/>
              </a:defRPr>
            </a:lvl2pPr>
            <a:lvl3pPr marL="1143000" indent="-228600" eaLnBrk="0" hangingPunct="0">
              <a:defRPr>
                <a:solidFill>
                  <a:schemeClr val="tx1"/>
                </a:solidFill>
                <a:latin typeface="Arial" charset="0"/>
                <a:ea typeface="ＭＳ Ｐゴシック" pitchFamily="-80" charset="-128"/>
              </a:defRPr>
            </a:lvl3pPr>
            <a:lvl4pPr marL="1600200" indent="-228600" eaLnBrk="0" hangingPunct="0">
              <a:defRPr>
                <a:solidFill>
                  <a:schemeClr val="tx1"/>
                </a:solidFill>
                <a:latin typeface="Arial" charset="0"/>
                <a:ea typeface="ＭＳ Ｐゴシック" pitchFamily="-80" charset="-128"/>
              </a:defRPr>
            </a:lvl4pPr>
            <a:lvl5pPr marL="2057400" indent="-228600" eaLnBrk="0" hangingPunct="0">
              <a:defRPr>
                <a:solidFill>
                  <a:schemeClr val="tx1"/>
                </a:solidFill>
                <a:latin typeface="Arial" charset="0"/>
                <a:ea typeface="ＭＳ Ｐゴシック" pitchFamily="-8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8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8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8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80" charset="-128"/>
              </a:defRPr>
            </a:lvl9pPr>
          </a:lstStyle>
          <a:p>
            <a:pPr eaLnBrk="1" hangingPunct="1"/>
            <a:r>
              <a:rPr lang="en-US"/>
              <a:t>Operating rods for locking pins</a:t>
            </a:r>
          </a:p>
          <a:p>
            <a:pPr eaLnBrk="1" hangingPunct="1"/>
            <a:r>
              <a:rPr lang="en-US"/>
              <a:t>Inspect condition, look for damage</a:t>
            </a:r>
          </a:p>
        </p:txBody>
      </p:sp>
      <p:sp>
        <p:nvSpPr>
          <p:cNvPr id="7174" name="Line 6"/>
          <p:cNvSpPr>
            <a:spLocks noChangeShapeType="1"/>
          </p:cNvSpPr>
          <p:nvPr/>
        </p:nvSpPr>
        <p:spPr bwMode="auto">
          <a:xfrm flipH="1">
            <a:off x="1676400" y="762000"/>
            <a:ext cx="1371600" cy="17526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75" name="Line 7"/>
          <p:cNvSpPr>
            <a:spLocks noChangeShapeType="1"/>
          </p:cNvSpPr>
          <p:nvPr/>
        </p:nvSpPr>
        <p:spPr bwMode="auto">
          <a:xfrm flipH="1">
            <a:off x="2514600" y="838200"/>
            <a:ext cx="1524000" cy="19050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76" name="Line 8"/>
          <p:cNvSpPr>
            <a:spLocks noChangeShapeType="1"/>
          </p:cNvSpPr>
          <p:nvPr/>
        </p:nvSpPr>
        <p:spPr bwMode="auto">
          <a:xfrm>
            <a:off x="4800600" y="838200"/>
            <a:ext cx="381000" cy="8382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77" name="Line 9"/>
          <p:cNvSpPr>
            <a:spLocks noChangeShapeType="1"/>
          </p:cNvSpPr>
          <p:nvPr/>
        </p:nvSpPr>
        <p:spPr bwMode="auto">
          <a:xfrm>
            <a:off x="6172200" y="762000"/>
            <a:ext cx="1066800" cy="9144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78" name="Line 10"/>
          <p:cNvSpPr>
            <a:spLocks noChangeShapeType="1"/>
          </p:cNvSpPr>
          <p:nvPr/>
        </p:nvSpPr>
        <p:spPr bwMode="auto">
          <a:xfrm flipH="1" flipV="1">
            <a:off x="4724400" y="4038600"/>
            <a:ext cx="1828800" cy="1447800"/>
          </a:xfrm>
          <a:prstGeom prst="line">
            <a:avLst/>
          </a:prstGeom>
          <a:noFill/>
          <a:ln w="5397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79" name="Line 11"/>
          <p:cNvSpPr>
            <a:spLocks noChangeShapeType="1"/>
          </p:cNvSpPr>
          <p:nvPr/>
        </p:nvSpPr>
        <p:spPr bwMode="auto">
          <a:xfrm flipV="1">
            <a:off x="914400" y="4419600"/>
            <a:ext cx="1371600" cy="13716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80" name="Line 12"/>
          <p:cNvSpPr>
            <a:spLocks noChangeShapeType="1"/>
          </p:cNvSpPr>
          <p:nvPr/>
        </p:nvSpPr>
        <p:spPr bwMode="auto">
          <a:xfrm flipV="1">
            <a:off x="2514600" y="4114800"/>
            <a:ext cx="1447800" cy="18288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81" name="Line 13"/>
          <p:cNvSpPr>
            <a:spLocks noChangeShapeType="1"/>
          </p:cNvSpPr>
          <p:nvPr/>
        </p:nvSpPr>
        <p:spPr bwMode="auto">
          <a:xfrm flipV="1">
            <a:off x="2971800" y="4724400"/>
            <a:ext cx="3200400" cy="16002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534711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body" sz="half" idx="4294967295"/>
          </p:nvPr>
        </p:nvSpPr>
        <p:spPr>
          <a:xfrm>
            <a:off x="4495800" y="838200"/>
            <a:ext cx="4648200" cy="6019800"/>
          </a:xfrm>
        </p:spPr>
        <p:txBody>
          <a:bodyPr/>
          <a:lstStyle/>
          <a:p>
            <a:pPr eaLnBrk="1" hangingPunct="1">
              <a:lnSpc>
                <a:spcPct val="80000"/>
              </a:lnSpc>
            </a:pPr>
            <a:r>
              <a:rPr lang="en-US" sz="1800" smtClean="0"/>
              <a:t>Check plug door handle for bulging or excessive tension due to possible load shifting.  This may cause handle to spin, hitting arm or hand.</a:t>
            </a:r>
          </a:p>
          <a:p>
            <a:pPr eaLnBrk="1" hangingPunct="1">
              <a:lnSpc>
                <a:spcPct val="80000"/>
              </a:lnSpc>
            </a:pPr>
            <a:r>
              <a:rPr lang="en-US" sz="1800" smtClean="0"/>
              <a:t>Use a 5# dead blow hammer to tap handle to release initial tension. </a:t>
            </a:r>
          </a:p>
          <a:p>
            <a:pPr lvl="1" eaLnBrk="1" hangingPunct="1">
              <a:lnSpc>
                <a:spcPct val="80000"/>
              </a:lnSpc>
            </a:pPr>
            <a:r>
              <a:rPr lang="en-US" sz="1600" smtClean="0"/>
              <a:t> Dead blow hammer will not result in deflection or bounce back.</a:t>
            </a:r>
          </a:p>
          <a:p>
            <a:pPr lvl="1" eaLnBrk="1" hangingPunct="1">
              <a:lnSpc>
                <a:spcPct val="80000"/>
              </a:lnSpc>
              <a:buFont typeface="Wingdings" pitchFamily="2" charset="2"/>
              <a:buChar char="ü"/>
            </a:pPr>
            <a:r>
              <a:rPr lang="en-US" sz="1800" smtClean="0">
                <a:solidFill>
                  <a:srgbClr val="FF0000"/>
                </a:solidFill>
              </a:rPr>
              <a:t>Be prepared to drop the hammer or release the handle and move away if the handle begins to spin or jump outward when tension is released.</a:t>
            </a:r>
          </a:p>
          <a:p>
            <a:pPr eaLnBrk="1" hangingPunct="1">
              <a:lnSpc>
                <a:spcPct val="80000"/>
              </a:lnSpc>
            </a:pPr>
            <a:r>
              <a:rPr lang="en-US" sz="1800" smtClean="0"/>
              <a:t>If there is still pressure, tap the mechanism again to release.  If extensive tension continues or door bulges, contact supervisor and carrier.  </a:t>
            </a:r>
          </a:p>
          <a:p>
            <a:pPr eaLnBrk="1" hangingPunct="1">
              <a:lnSpc>
                <a:spcPct val="80000"/>
              </a:lnSpc>
            </a:pPr>
            <a:r>
              <a:rPr lang="en-US" sz="1800" smtClean="0"/>
              <a:t>Once tension is released, open door approximately 2 ft. to check inside car for roll stability.  </a:t>
            </a:r>
          </a:p>
        </p:txBody>
      </p:sp>
      <p:sp>
        <p:nvSpPr>
          <p:cNvPr id="8195" name="Rectangle 7"/>
          <p:cNvSpPr>
            <a:spLocks noGrp="1" noChangeArrowheads="1"/>
          </p:cNvSpPr>
          <p:nvPr>
            <p:ph type="title" idx="4294967295"/>
          </p:nvPr>
        </p:nvSpPr>
        <p:spPr>
          <a:xfrm>
            <a:off x="228600" y="304800"/>
            <a:ext cx="7056438" cy="412750"/>
          </a:xfrm>
          <a:noFill/>
        </p:spPr>
        <p:txBody>
          <a:bodyPr>
            <a:normAutofit fontScale="90000"/>
          </a:bodyPr>
          <a:lstStyle/>
          <a:p>
            <a:pPr eaLnBrk="1" hangingPunct="1"/>
            <a:r>
              <a:rPr lang="en-US" sz="3600" smtClean="0"/>
              <a:t>Plug Door Open/Close</a:t>
            </a:r>
          </a:p>
        </p:txBody>
      </p:sp>
      <p:pic>
        <p:nvPicPr>
          <p:cNvPr id="819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6800"/>
            <a:ext cx="4419600" cy="236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9" descr="Employee posi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0"/>
            <a:ext cx="44958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56346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6"/>
          <p:cNvSpPr>
            <a:spLocks noGrp="1" noChangeArrowheads="1"/>
          </p:cNvSpPr>
          <p:nvPr>
            <p:ph type="body" sz="half" idx="4294967295"/>
          </p:nvPr>
        </p:nvSpPr>
        <p:spPr>
          <a:xfrm>
            <a:off x="4648200" y="1600200"/>
            <a:ext cx="4038600" cy="5257800"/>
          </a:xfrm>
        </p:spPr>
        <p:txBody>
          <a:bodyPr/>
          <a:lstStyle/>
          <a:p>
            <a:pPr eaLnBrk="1" hangingPunct="1">
              <a:lnSpc>
                <a:spcPct val="80000"/>
              </a:lnSpc>
            </a:pPr>
            <a:r>
              <a:rPr lang="en-US" sz="2400" smtClean="0"/>
              <a:t>Unseal plug door by turning handle counter clock wise</a:t>
            </a:r>
          </a:p>
          <a:p>
            <a:pPr eaLnBrk="1" hangingPunct="1">
              <a:lnSpc>
                <a:spcPct val="80000"/>
              </a:lnSpc>
            </a:pPr>
            <a:r>
              <a:rPr lang="en-US" sz="2400" smtClean="0"/>
              <a:t>Use proper body position, and ensure you have secure footing while turning</a:t>
            </a:r>
          </a:p>
          <a:p>
            <a:pPr eaLnBrk="1" hangingPunct="1">
              <a:lnSpc>
                <a:spcPct val="80000"/>
              </a:lnSpc>
            </a:pPr>
            <a:r>
              <a:rPr lang="en-US" sz="2400" smtClean="0"/>
              <a:t>Turn handle smoothly</a:t>
            </a:r>
          </a:p>
          <a:p>
            <a:pPr lvl="1" eaLnBrk="1" hangingPunct="1">
              <a:lnSpc>
                <a:spcPct val="80000"/>
              </a:lnSpc>
            </a:pPr>
            <a:r>
              <a:rPr lang="en-US" sz="2000" smtClean="0"/>
              <a:t>Apply equal pressure</a:t>
            </a:r>
          </a:p>
          <a:p>
            <a:pPr lvl="1" eaLnBrk="1" hangingPunct="1">
              <a:lnSpc>
                <a:spcPct val="80000"/>
              </a:lnSpc>
            </a:pPr>
            <a:r>
              <a:rPr lang="en-US" sz="2000" smtClean="0"/>
              <a:t>Do Not Jerk</a:t>
            </a:r>
          </a:p>
          <a:p>
            <a:pPr eaLnBrk="1" hangingPunct="1">
              <a:lnSpc>
                <a:spcPct val="80000"/>
              </a:lnSpc>
            </a:pPr>
            <a:r>
              <a:rPr lang="en-US" sz="2400" smtClean="0"/>
              <a:t>Place hands and thumbs on outside of door handle while unsealing door</a:t>
            </a:r>
          </a:p>
        </p:txBody>
      </p:sp>
      <p:sp>
        <p:nvSpPr>
          <p:cNvPr id="9219" name="Rectangle 7"/>
          <p:cNvSpPr>
            <a:spLocks noGrp="1" noChangeArrowheads="1"/>
          </p:cNvSpPr>
          <p:nvPr>
            <p:ph type="title" idx="4294967295"/>
          </p:nvPr>
        </p:nvSpPr>
        <p:spPr>
          <a:xfrm>
            <a:off x="388938" y="574675"/>
            <a:ext cx="7056437" cy="685800"/>
          </a:xfrm>
          <a:noFill/>
        </p:spPr>
        <p:txBody>
          <a:bodyPr>
            <a:normAutofit fontScale="90000"/>
          </a:bodyPr>
          <a:lstStyle/>
          <a:p>
            <a:pPr eaLnBrk="1" hangingPunct="1"/>
            <a:r>
              <a:rPr lang="en-US" sz="4000" smtClean="0"/>
              <a:t>Plug Door Open/Close</a:t>
            </a:r>
          </a:p>
        </p:txBody>
      </p:sp>
      <p:pic>
        <p:nvPicPr>
          <p:cNvPr id="9220" name="Picture 9" descr="Employee posi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828800"/>
            <a:ext cx="3886200"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83939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4294967295"/>
          </p:nvPr>
        </p:nvSpPr>
        <p:spPr>
          <a:xfrm>
            <a:off x="4267200" y="1143000"/>
            <a:ext cx="4876800" cy="5181600"/>
          </a:xfrm>
        </p:spPr>
        <p:txBody>
          <a:bodyPr/>
          <a:lstStyle/>
          <a:p>
            <a:pPr eaLnBrk="1" hangingPunct="1">
              <a:lnSpc>
                <a:spcPct val="90000"/>
              </a:lnSpc>
            </a:pPr>
            <a:r>
              <a:rPr lang="en-US" sz="1800" smtClean="0"/>
              <a:t>Check door latch for tension or bulging for possible shifting causing door latch and or door to be hard to open</a:t>
            </a:r>
          </a:p>
          <a:p>
            <a:pPr eaLnBrk="1" hangingPunct="1">
              <a:lnSpc>
                <a:spcPct val="90000"/>
              </a:lnSpc>
            </a:pPr>
            <a:r>
              <a:rPr lang="en-US" sz="1800" smtClean="0"/>
              <a:t>If excessive force is required to open, STOP and contact your supervisor and carrier.</a:t>
            </a:r>
          </a:p>
          <a:p>
            <a:pPr eaLnBrk="1" hangingPunct="1">
              <a:lnSpc>
                <a:spcPct val="90000"/>
              </a:lnSpc>
            </a:pPr>
            <a:r>
              <a:rPr lang="en-US" sz="1800" smtClean="0"/>
              <a:t>Unseal by unlatching door </a:t>
            </a:r>
          </a:p>
          <a:p>
            <a:pPr eaLnBrk="1" hangingPunct="1">
              <a:lnSpc>
                <a:spcPct val="90000"/>
              </a:lnSpc>
            </a:pPr>
            <a:r>
              <a:rPr lang="en-US" sz="1800" smtClean="0"/>
              <a:t>Use proper body position and secure footing.  </a:t>
            </a:r>
            <a:r>
              <a:rPr lang="en-US" sz="1800" b="1" u="sng" smtClean="0"/>
              <a:t>DO NOT JERK</a:t>
            </a:r>
          </a:p>
          <a:p>
            <a:pPr eaLnBrk="1" hangingPunct="1">
              <a:lnSpc>
                <a:spcPct val="90000"/>
              </a:lnSpc>
            </a:pPr>
            <a:r>
              <a:rPr lang="en-US" sz="1800" smtClean="0"/>
              <a:t>Place hands and thumbs on outside of door latch to avoid pinch points while unsealing door.</a:t>
            </a:r>
          </a:p>
          <a:p>
            <a:pPr eaLnBrk="1" hangingPunct="1">
              <a:lnSpc>
                <a:spcPct val="90000"/>
              </a:lnSpc>
            </a:pPr>
            <a:r>
              <a:rPr lang="en-US" sz="1800" smtClean="0"/>
              <a:t>Open door approximately 2 ft to check roll positioning inside car for stability.</a:t>
            </a:r>
          </a:p>
          <a:p>
            <a:pPr eaLnBrk="1" hangingPunct="1">
              <a:lnSpc>
                <a:spcPct val="90000"/>
              </a:lnSpc>
            </a:pPr>
            <a:endParaRPr lang="en-US" sz="1800" smtClean="0"/>
          </a:p>
        </p:txBody>
      </p:sp>
      <p:sp>
        <p:nvSpPr>
          <p:cNvPr id="10243" name="Rectangle 4"/>
          <p:cNvSpPr>
            <a:spLocks noGrp="1" noChangeArrowheads="1"/>
          </p:cNvSpPr>
          <p:nvPr>
            <p:ph type="title" idx="4294967295"/>
          </p:nvPr>
        </p:nvSpPr>
        <p:spPr>
          <a:xfrm>
            <a:off x="388938" y="625475"/>
            <a:ext cx="7056437" cy="488950"/>
          </a:xfrm>
          <a:noFill/>
        </p:spPr>
        <p:txBody>
          <a:bodyPr>
            <a:normAutofit fontScale="90000"/>
          </a:bodyPr>
          <a:lstStyle/>
          <a:p>
            <a:pPr eaLnBrk="1" hangingPunct="1"/>
            <a:r>
              <a:rPr lang="en-US" sz="2800" smtClean="0"/>
              <a:t>Sliding Door Open/Close</a:t>
            </a:r>
          </a:p>
        </p:txBody>
      </p:sp>
      <p:pic>
        <p:nvPicPr>
          <p:cNvPr id="1024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41148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24400"/>
            <a:ext cx="42672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45632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4294967295"/>
          </p:nvPr>
        </p:nvSpPr>
        <p:spPr>
          <a:xfrm>
            <a:off x="152400" y="457200"/>
            <a:ext cx="8610600" cy="3124200"/>
          </a:xfrm>
        </p:spPr>
        <p:txBody>
          <a:bodyPr/>
          <a:lstStyle/>
          <a:p>
            <a:pPr eaLnBrk="1" hangingPunct="1"/>
            <a:r>
              <a:rPr lang="en-US" sz="2400" smtClean="0"/>
              <a:t>Opening/Closing the Rail Car Door</a:t>
            </a:r>
          </a:p>
          <a:p>
            <a:pPr lvl="1" eaLnBrk="1" hangingPunct="1"/>
            <a:r>
              <a:rPr lang="en-US" sz="1800" smtClean="0"/>
              <a:t>Use proper rail car door opening device.  Shown below are recommended types</a:t>
            </a:r>
          </a:p>
          <a:p>
            <a:pPr lvl="1" eaLnBrk="1" hangingPunct="1"/>
            <a:r>
              <a:rPr lang="en-US" sz="1800" smtClean="0"/>
              <a:t>Avoid using chains, straps or a come along due to the possibility of snapping</a:t>
            </a:r>
          </a:p>
          <a:p>
            <a:pPr lvl="1" eaLnBrk="1" hangingPunct="1"/>
            <a:r>
              <a:rPr lang="en-US" sz="1800" smtClean="0"/>
              <a:t>Avoid using forks or clamp jaws directly on door which could cause damage, force door off tracks and create burrs on the clamp jaws resulting in paper damage.</a:t>
            </a:r>
          </a:p>
          <a:p>
            <a:pPr lvl="1" eaLnBrk="1" hangingPunct="1"/>
            <a:r>
              <a:rPr lang="en-US" sz="1800" smtClean="0"/>
              <a:t>Do not physically open doors</a:t>
            </a:r>
            <a:endParaRPr lang="en-US" sz="2000" smtClean="0"/>
          </a:p>
        </p:txBody>
      </p:sp>
      <p:pic>
        <p:nvPicPr>
          <p:cNvPr id="11267" name="Picture 6" descr="aldon08-4020-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71850"/>
            <a:ext cx="289560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8" descr="aldon2010pg36-EasySlideDoorOpe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3429000"/>
            <a:ext cx="29718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3429000"/>
            <a:ext cx="3048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43240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820</Words>
  <Application>Microsoft Office PowerPoint</Application>
  <PresentationFormat>On-screen Show (4:3)</PresentationFormat>
  <Paragraphs>79</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Opening/Closing Rail Car Plug and Sliding Doors</vt:lpstr>
      <vt:lpstr>Door Types and Red Zones</vt:lpstr>
      <vt:lpstr>Blue Flag &amp; Rail Chocks</vt:lpstr>
      <vt:lpstr>Inspection of Rail Car Doors for Defects</vt:lpstr>
      <vt:lpstr>PowerPoint Presentation</vt:lpstr>
      <vt:lpstr>Plug Door Open/Close</vt:lpstr>
      <vt:lpstr>Plug Door Open/Close</vt:lpstr>
      <vt:lpstr>Sliding Door Open/Close</vt:lpstr>
      <vt:lpstr>PowerPoint Presentation</vt:lpstr>
      <vt:lpstr>Removing Packing Material from Doorway</vt:lpstr>
      <vt:lpstr>Freight Car Plug and Sliding Door Open/Close Summary</vt:lpstr>
      <vt:lpstr>Freight Car Plug and Sliding Door Open/Close Summary</vt:lpstr>
    </vt:vector>
  </TitlesOfParts>
  <Company>RockTenn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Opening/Closing Car Plug and Sliding Doors</dc:title>
  <dc:creator>Mike Hagenbarth</dc:creator>
  <cp:lastModifiedBy>Amy</cp:lastModifiedBy>
  <cp:revision>2</cp:revision>
  <dcterms:created xsi:type="dcterms:W3CDTF">2013-11-19T13:57:54Z</dcterms:created>
  <dcterms:modified xsi:type="dcterms:W3CDTF">2013-12-06T23:27:00Z</dcterms:modified>
</cp:coreProperties>
</file>